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8" r:id="rId12"/>
    <p:sldId id="265" r:id="rId13"/>
    <p:sldId id="266" r:id="rId14"/>
  </p:sldIdLst>
  <p:sldSz cx="12192000" cy="6858000"/>
  <p:notesSz cx="6858000" cy="9144000"/>
  <p:embeddedFontLst>
    <p:embeddedFont>
      <p:font typeface="Merriweather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DC2FA0-93DD-4039-8DB2-CEE5BA793995}">
  <a:tblStyle styleId="{30DC2FA0-93DD-4039-8DB2-CEE5BA79399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976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077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08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525" y="4363194"/>
            <a:ext cx="9886950" cy="116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582215"/>
            <a:ext cx="11049000" cy="56935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905351" y="1163240"/>
            <a:ext cx="10381297" cy="226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rPr>
              <a:t>Finite Element Analysis (FEA)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rPr>
              <a:t> Lab Project 2025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152525" y="3616523"/>
            <a:ext cx="9886950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Structural Analysis of a Hexagonal Component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152525" y="4753719"/>
            <a:ext cx="98869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Muhammad Anus (ME-1865)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152525" y="5249019"/>
            <a:ext cx="98869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Section A | Semester 7th | National University of Sciences &amp; Technology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16624" y="2411908"/>
            <a:ext cx="3824653" cy="3883384"/>
            <a:chOff x="571500" y="2491829"/>
            <a:chExt cx="3492549" cy="3474541"/>
          </a:xfrm>
        </p:grpSpPr>
        <p:pic>
          <p:nvPicPr>
            <p:cNvPr id="202" name="Google Shape;202;p21" descr="image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1500" y="2491829"/>
              <a:ext cx="3492549" cy="3474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1"/>
            <p:cNvSpPr txBox="1"/>
            <p:nvPr/>
          </p:nvSpPr>
          <p:spPr>
            <a:xfrm>
              <a:off x="784223" y="3615779"/>
              <a:ext cx="3067102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>
                  <a:solidFill>
                    <a:srgbClr val="005088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Max Stress</a:t>
              </a:r>
              <a:endParaRPr/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857250" y="4149179"/>
              <a:ext cx="2921049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 7.769   ×    10   5     Pa  </a:t>
              </a:r>
              <a:endParaRPr/>
            </a:p>
          </p:txBody>
        </p:sp>
        <p:sp>
          <p:nvSpPr>
            <p:cNvPr id="207" name="Google Shape;207;p21"/>
            <p:cNvSpPr txBox="1"/>
            <p:nvPr/>
          </p:nvSpPr>
          <p:spPr>
            <a:xfrm>
              <a:off x="857250" y="4644479"/>
              <a:ext cx="2921049" cy="243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(0.78 MPa)</a:t>
              </a:r>
              <a:endParaRPr/>
            </a:p>
          </p:txBody>
        </p:sp>
        <p:sp>
          <p:nvSpPr>
            <p:cNvPr id="208" name="Google Shape;208;p21"/>
            <p:cNvSpPr txBox="1"/>
            <p:nvPr/>
          </p:nvSpPr>
          <p:spPr>
            <a:xfrm>
              <a:off x="857250" y="5040659"/>
              <a:ext cx="2921049" cy="487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64748B"/>
                  </a:solidFill>
                  <a:latin typeface="DM Sans"/>
                  <a:ea typeface="DM Sans"/>
                  <a:cs typeface="DM Sans"/>
                  <a:sym typeface="DM Sans"/>
                </a:rPr>
                <a:t>Increased due to multiple simultaneous loads.</a:t>
              </a:r>
              <a:endParaRPr/>
            </a:p>
          </p:txBody>
        </p:sp>
        <p:pic>
          <p:nvPicPr>
            <p:cNvPr id="217" name="Google Shape;217;p21" descr="imag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89100" y="288235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6370234" y="2411908"/>
            <a:ext cx="3827047" cy="3883384"/>
            <a:chOff x="4349799" y="2491829"/>
            <a:chExt cx="3492549" cy="3474541"/>
          </a:xfrm>
        </p:grpSpPr>
        <p:pic>
          <p:nvPicPr>
            <p:cNvPr id="203" name="Google Shape;203;p21" descr="im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49799" y="2491829"/>
              <a:ext cx="3492549" cy="3474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1"/>
            <p:cNvSpPr txBox="1"/>
            <p:nvPr/>
          </p:nvSpPr>
          <p:spPr>
            <a:xfrm>
              <a:off x="4562523" y="3615779"/>
              <a:ext cx="3067102" cy="3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 i="0" u="none" strike="noStrike" cap="none">
                  <a:solidFill>
                    <a:srgbClr val="005088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Max Deformation</a:t>
              </a:r>
              <a:endParaRPr/>
            </a:p>
          </p:txBody>
        </p:sp>
        <p:sp>
          <p:nvSpPr>
            <p:cNvPr id="210" name="Google Shape;210;p21"/>
            <p:cNvSpPr txBox="1"/>
            <p:nvPr/>
          </p:nvSpPr>
          <p:spPr>
            <a:xfrm>
              <a:off x="4635549" y="4149179"/>
              <a:ext cx="2921049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 3.088   ×    10    -   7      mm  </a:t>
              </a:r>
              <a:endParaRPr/>
            </a:p>
          </p:txBody>
        </p:sp>
        <p:sp>
          <p:nvSpPr>
            <p:cNvPr id="211" name="Google Shape;211;p21"/>
            <p:cNvSpPr txBox="1"/>
            <p:nvPr/>
          </p:nvSpPr>
          <p:spPr>
            <a:xfrm>
              <a:off x="4635549" y="4644479"/>
              <a:ext cx="2921049" cy="243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(Transient Peak)</a:t>
              </a:r>
              <a:endParaRPr/>
            </a:p>
          </p:txBody>
        </p:sp>
        <p:sp>
          <p:nvSpPr>
            <p:cNvPr id="212" name="Google Shape;212;p21"/>
            <p:cNvSpPr txBox="1"/>
            <p:nvPr/>
          </p:nvSpPr>
          <p:spPr>
            <a:xfrm>
              <a:off x="4635549" y="5040659"/>
              <a:ext cx="2921049" cy="243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64748B"/>
                  </a:solidFill>
                  <a:latin typeface="DM Sans"/>
                  <a:ea typeface="DM Sans"/>
                  <a:cs typeface="DM Sans"/>
                  <a:sym typeface="DM Sans"/>
                </a:rPr>
                <a:t>Higher than static but still negligible.</a:t>
              </a:r>
              <a:endParaRPr/>
            </a:p>
          </p:txBody>
        </p:sp>
        <p:pic>
          <p:nvPicPr>
            <p:cNvPr id="218" name="Google Shape;218;p21" descr="image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95975" y="2882354"/>
              <a:ext cx="40005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1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Transient Results</a:t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571500" y="1285875"/>
            <a:ext cx="11049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Transient Results</a:t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571500" y="1285875"/>
            <a:ext cx="11049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08" y="4237893"/>
            <a:ext cx="9573997" cy="23553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493" y="1428750"/>
            <a:ext cx="9628412" cy="247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7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/>
        </p:nvSpPr>
        <p:spPr>
          <a:xfrm>
            <a:off x="1524000" y="3029098"/>
            <a:ext cx="9144000" cy="2399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1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 "The FEA simulation confirms the structural integrity of the hexagonal component. Under both static and transient loading conditions, the induced stresses are well below the yield strength, ensuring a high factor of safety." 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952500" y="2648098"/>
            <a:ext cx="571500" cy="143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1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“</a:t>
            </a:r>
            <a:endParaRPr/>
          </a:p>
        </p:txBody>
      </p:sp>
      <p:sp>
        <p:nvSpPr>
          <p:cNvPr id="228" name="Google Shape;228;p22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571500" y="1285875"/>
            <a:ext cx="11049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/>
        </p:nvSpPr>
        <p:spPr>
          <a:xfrm>
            <a:off x="3940730" y="2555527"/>
            <a:ext cx="4310538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 smtClean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Thankyou </a:t>
            </a:r>
            <a:r>
              <a:rPr lang="en-US" sz="6000" b="1" i="0" u="none" strike="noStrike" cap="none" dirty="0" smtClean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Wingdings" panose="05000000000000000000" pitchFamily="2" charset="2"/>
              </a:rPr>
              <a:t>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876550"/>
            <a:ext cx="523875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647950"/>
            <a:ext cx="523875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1000125" y="3257550"/>
            <a:ext cx="465058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Objective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1000125" y="3790950"/>
            <a:ext cx="4429125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This project performs a comprehensive Finite Element Analysis (FEA) on a custom hexagonal component to evaluate its mechanical integrity under specific loading conditions.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810375" y="3028950"/>
            <a:ext cx="4650581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Analysis Phases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6810375" y="3562350"/>
            <a:ext cx="44291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The study encompasses two primary phases:</a:t>
            </a:r>
            <a:endParaRPr/>
          </a:p>
        </p:txBody>
      </p:sp>
      <p:pic>
        <p:nvPicPr>
          <p:cNvPr id="101" name="Google Shape;101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0125" y="3295650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0375" y="3067050"/>
            <a:ext cx="304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6905625" y="4057650"/>
            <a:ext cx="952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7000875" y="4057650"/>
            <a:ext cx="42386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Static Structural: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Steady-state response to fixed loading.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6848475" y="4667250"/>
            <a:ext cx="152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7000875" y="4667250"/>
            <a:ext cx="42386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Transient Structural: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Time-dependent response to variable loading.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Overview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571500" y="1285875"/>
            <a:ext cx="11049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/>
        </p:nvSpPr>
        <p:spPr>
          <a:xfrm>
            <a:off x="571500" y="2391519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The material properties were defined using a custom configuration derived from the student's roll number (ME-1865).</a:t>
            </a:r>
            <a:endParaRPr/>
          </a:p>
        </p:txBody>
      </p:sp>
      <p:graphicFrame>
        <p:nvGraphicFramePr>
          <p:cNvPr id="114" name="Google Shape;114;p15"/>
          <p:cNvGraphicFramePr/>
          <p:nvPr/>
        </p:nvGraphicFramePr>
        <p:xfrm>
          <a:off x="571500" y="2886819"/>
          <a:ext cx="11049025" cy="3370375"/>
        </p:xfrm>
        <a:graphic>
          <a:graphicData uri="http://schemas.openxmlformats.org/drawingml/2006/table">
            <a:tbl>
              <a:tblPr firstRow="1" bandRow="1">
                <a:noFill/>
                <a:tableStyleId>{30DC2FA0-93DD-4039-8DB2-CEE5BA793995}</a:tableStyleId>
              </a:tblPr>
              <a:tblGrid>
                <a:gridCol w="593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Property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Value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Unit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Young's Modulus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65,000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Poisson's Ratio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0.28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Tensile Yield Strength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300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Bulk Modulus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4.92 × 104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MPa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5" name="Google Shape;115;p15"/>
          <p:cNvSpPr/>
          <p:nvPr/>
        </p:nvSpPr>
        <p:spPr>
          <a:xfrm>
            <a:off x="571500" y="4245917"/>
            <a:ext cx="593853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6510039" y="4245917"/>
            <a:ext cx="309934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9609385" y="4245917"/>
            <a:ext cx="201111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571500" y="4903142"/>
            <a:ext cx="593853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6510039" y="4903142"/>
            <a:ext cx="309934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9609385" y="4903142"/>
            <a:ext cx="201111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71500" y="5560367"/>
            <a:ext cx="593853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6510039" y="5560367"/>
            <a:ext cx="309934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9609385" y="5560367"/>
            <a:ext cx="2011114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Material Properties</a:t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571500" y="1285875"/>
            <a:ext cx="11049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2324100"/>
            <a:ext cx="5238750" cy="381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571500" y="2352675"/>
            <a:ext cx="5238750" cy="3781425"/>
            <a:chOff x="571500" y="2352675"/>
            <a:chExt cx="5238750" cy="3781425"/>
          </a:xfrm>
        </p:grpSpPr>
        <p:sp>
          <p:nvSpPr>
            <p:cNvPr id="131" name="Google Shape;131;p16"/>
            <p:cNvSpPr txBox="1"/>
            <p:nvPr/>
          </p:nvSpPr>
          <p:spPr>
            <a:xfrm>
              <a:off x="571500" y="2352675"/>
              <a:ext cx="523875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marR="0" lvl="0" indent="-28575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500" b="0" i="0" u="none" strike="noStrike" cap="none" dirty="0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To ensure simulation accuracy, a rigorous meshing strategy was employed:</a:t>
              </a:r>
              <a:endParaRPr dirty="0"/>
            </a:p>
          </p:txBody>
        </p:sp>
        <p:sp>
          <p:nvSpPr>
            <p:cNvPr id="134" name="Google Shape;134;p16"/>
            <p:cNvSpPr txBox="1"/>
            <p:nvPr/>
          </p:nvSpPr>
          <p:spPr>
            <a:xfrm>
              <a:off x="571500" y="3183108"/>
              <a:ext cx="504825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675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 dirty="0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Element Type:</a:t>
              </a:r>
              <a:r>
                <a:rPr lang="en-US" sz="1500" b="0" i="0" u="none" strike="noStrike" cap="none" dirty="0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 Utilized </a:t>
              </a:r>
              <a:r>
                <a:rPr lang="en-US" sz="1500" b="1" i="0" u="none" strike="noStrike" cap="none" dirty="0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Hex20</a:t>
              </a:r>
              <a:r>
                <a:rPr lang="en-US" sz="1500" b="0" i="0" u="none" strike="noStrike" cap="none" dirty="0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 (20-node brick elements), known for high-order accuracy in 3D structural problems.</a:t>
              </a:r>
              <a:endParaRPr dirty="0"/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571500" y="4336733"/>
              <a:ext cx="504825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675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 dirty="0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Face Meshing:</a:t>
              </a:r>
              <a:r>
                <a:rPr lang="en-US" sz="1500" b="0" i="0" u="none" strike="noStrike" cap="none" dirty="0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 Explicitly applied to faces 2 through 7 to force a structured grid.</a:t>
              </a:r>
              <a:endParaRPr dirty="0"/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571500" y="5219700"/>
              <a:ext cx="5048250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6675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0" u="none" strike="noStrike" cap="none" dirty="0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Quality Metrics:</a:t>
              </a:r>
              <a:r>
                <a:rPr lang="en-US" sz="1500" b="0" i="0" u="none" strike="noStrike" cap="none" dirty="0">
                  <a:solidFill>
                    <a:srgbClr val="334155"/>
                  </a:solidFill>
                  <a:latin typeface="DM Sans"/>
                  <a:ea typeface="DM Sans"/>
                  <a:cs typeface="DM Sans"/>
                  <a:sym typeface="DM Sans"/>
                </a:rPr>
                <a:t> The mesh metrics confirmed excellent element quality, with values predominantly close to 1.00, ensuring solution stability.</a:t>
              </a:r>
              <a:endParaRPr dirty="0"/>
            </a:p>
          </p:txBody>
        </p:sp>
      </p:grpSp>
      <p:sp>
        <p:nvSpPr>
          <p:cNvPr id="139" name="Google Shape;139;p16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Meshing Strategy</a:t>
            </a: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571500" y="1285875"/>
            <a:ext cx="11049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9" y="2327910"/>
            <a:ext cx="5350705" cy="3806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/>
        </p:nvSpPr>
        <p:spPr>
          <a:xfrm>
            <a:off x="571500" y="2828925"/>
            <a:ext cx="55006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Boundary Conditions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6381750" y="2981325"/>
            <a:ext cx="55006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Solver Settings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952500" y="3324225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Fixed Support: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Applied to one face of the hexagonal component, constraining all degrees of freedom (DOF) to simulate a rigid mount.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952500" y="4476750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Remote Force: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A calculated force of roughly 2061 N was applied to the opposing face to induce mechanical stress.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6762750" y="3476625"/>
            <a:ext cx="4857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Convergence: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The solution was configured for up to 10 loops but achieved rapid convergence within just 3 steps.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6762750" y="4629150"/>
            <a:ext cx="4857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Stability: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The minimal change (2.35e-10%) between final steps indicates a highly stable numerical solution.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Static Analysis Setup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71500" y="1285875"/>
            <a:ext cx="11049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33432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4495800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3495675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4648200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Static Analysis Setup</a:t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71500" y="1285875"/>
            <a:ext cx="11049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11910"/>
            <a:ext cx="4589584" cy="259800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45" y="4307375"/>
            <a:ext cx="5943600" cy="220345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5332534" y="1511910"/>
            <a:ext cx="6374423" cy="25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/>
        </p:nvSpPr>
        <p:spPr>
          <a:xfrm>
            <a:off x="762000" y="762000"/>
            <a:ext cx="372207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Static Results: </a:t>
            </a:r>
            <a:r>
              <a:rPr lang="en-US" sz="2800" b="1" i="0" u="none" strike="noStrike" cap="none" dirty="0" smtClean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Stress &amp; Convergence</a:t>
            </a:r>
            <a:endParaRPr sz="1100" dirty="0"/>
          </a:p>
        </p:txBody>
      </p:sp>
      <p:sp>
        <p:nvSpPr>
          <p:cNvPr id="162" name="Google Shape;162;p18"/>
          <p:cNvSpPr/>
          <p:nvPr/>
        </p:nvSpPr>
        <p:spPr>
          <a:xfrm>
            <a:off x="762000" y="2047875"/>
            <a:ext cx="4333875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762000" y="2647950"/>
            <a:ext cx="4333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Equivalent (Von-Mises) Stress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762000" y="3333750"/>
            <a:ext cx="43338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The simulation yielded a maximum stress of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107,300 Pa (0.107 MPa)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762000" y="4524375"/>
            <a:ext cx="43338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Safety Conclusion: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The induced stress is significantly lower than the material's Tensile Yield Strength of </a:t>
            </a:r>
            <a:r>
              <a:rPr lang="en-US" sz="1500" b="1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300 MPa</a:t>
            </a: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762000" y="5819775"/>
            <a:ext cx="433387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The component is well within the elastic limit, showing no risk of plastic deformation or failure under the applied static load.</a:t>
            </a:r>
            <a:endParaRPr/>
          </a:p>
        </p:txBody>
      </p:sp>
      <p:pic>
        <p:nvPicPr>
          <p:cNvPr id="167" name="Google Shape;167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0"/>
            <a:ext cx="18478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5596596" y="1020713"/>
            <a:ext cx="6369734" cy="208289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25" y="3464486"/>
            <a:ext cx="5943600" cy="2875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3843337"/>
            <a:ext cx="1960512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6381750" y="2614612"/>
            <a:ext cx="5500687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Minimal Displacement</a:t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6381750" y="3148012"/>
            <a:ext cx="52387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The maximum total deformation observed was: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6381750" y="4738687"/>
            <a:ext cx="523875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This negligible value highlights the high stiffness of the material (E = 65 GPa) and confirms the structural rigidity of the design under the prescribed loading conditions.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Static Results: Deformation</a:t>
            </a:r>
            <a:endParaRPr dirty="0"/>
          </a:p>
        </p:txBody>
      </p:sp>
      <p:sp>
        <p:nvSpPr>
          <p:cNvPr id="179" name="Google Shape;179;p19"/>
          <p:cNvSpPr/>
          <p:nvPr/>
        </p:nvSpPr>
        <p:spPr>
          <a:xfrm>
            <a:off x="571500" y="1285875"/>
            <a:ext cx="11049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52400" y="2857646"/>
            <a:ext cx="5943600" cy="20027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DF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/>
        </p:nvSpPr>
        <p:spPr>
          <a:xfrm>
            <a:off x="571500" y="4476750"/>
            <a:ext cx="5238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smtClean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dirty="0"/>
          </a:p>
        </p:txBody>
      </p:sp>
      <p:graphicFrame>
        <p:nvGraphicFramePr>
          <p:cNvPr id="186" name="Google Shape;186;p20"/>
          <p:cNvGraphicFramePr/>
          <p:nvPr>
            <p:extLst>
              <p:ext uri="{D42A27DB-BD31-4B8C-83A1-F6EECF244321}">
                <p14:modId xmlns:p14="http://schemas.microsoft.com/office/powerpoint/2010/main" val="3630599902"/>
              </p:ext>
            </p:extLst>
          </p:nvPr>
        </p:nvGraphicFramePr>
        <p:xfrm>
          <a:off x="4118828" y="3929955"/>
          <a:ext cx="3954344" cy="2672360"/>
        </p:xfrm>
        <a:graphic>
          <a:graphicData uri="http://schemas.openxmlformats.org/drawingml/2006/table">
            <a:tbl>
              <a:tblPr firstRow="1" bandRow="1">
                <a:noFill/>
                <a:tableStyleId>{30DC2FA0-93DD-4039-8DB2-CEE5BA793995}</a:tableStyleId>
              </a:tblPr>
              <a:tblGrid>
                <a:gridCol w="1157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6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 dirty="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Load Label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Magnitude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50" b="1" i="0" u="none" strike="noStrike" cap="none" dirty="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Application Side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6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Force 1 (B)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1,000 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Upper-left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6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Force 2 (C)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2,000 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Right Side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6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Force 3 (D)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3,000 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Lower-right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66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Force 4 (E)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4,000 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rgbClr val="334155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Bottom-left</a:t>
                      </a:r>
                      <a:endParaRPr dirty="0"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20"/>
          <p:cNvSpPr/>
          <p:nvPr/>
        </p:nvSpPr>
        <p:spPr>
          <a:xfrm>
            <a:off x="6381750" y="3920430"/>
            <a:ext cx="153367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7915423" y="3920430"/>
            <a:ext cx="15536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9469040" y="3920430"/>
            <a:ext cx="215145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6381750" y="4577655"/>
            <a:ext cx="153367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7915423" y="4577655"/>
            <a:ext cx="15536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9469040" y="4577655"/>
            <a:ext cx="215145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6381750" y="5234880"/>
            <a:ext cx="1533673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7915423" y="5234880"/>
            <a:ext cx="1553616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9469040" y="5234880"/>
            <a:ext cx="2151459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571500" y="571500"/>
            <a:ext cx="116014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Transient Analysis Setup</a:t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571500" y="1285875"/>
            <a:ext cx="11049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1371999"/>
            <a:ext cx="8353425" cy="24000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517</Words>
  <Application>Microsoft Office PowerPoint</Application>
  <PresentationFormat>Widescreen</PresentationFormat>
  <Paragraphs>83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Merriweather</vt:lpstr>
      <vt:lpstr>Calibri</vt:lpstr>
      <vt:lpstr>DM Sans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Aksystems</cp:lastModifiedBy>
  <cp:revision>8</cp:revision>
  <dcterms:modified xsi:type="dcterms:W3CDTF">2025-12-02T17:18:26Z</dcterms:modified>
</cp:coreProperties>
</file>